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7" r:id="rId2"/>
    <p:sldId id="259" r:id="rId3"/>
    <p:sldId id="260" r:id="rId4"/>
    <p:sldId id="261" r:id="rId5"/>
    <p:sldId id="262" r:id="rId6"/>
    <p:sldId id="263" r:id="rId7"/>
    <p:sldId id="264" r:id="rId8"/>
    <p:sldId id="270" r:id="rId9"/>
    <p:sldId id="265" r:id="rId10"/>
    <p:sldId id="266" r:id="rId11"/>
    <p:sldId id="267" r:id="rId12"/>
    <p:sldId id="269" r:id="rId13"/>
    <p:sldId id="271" r:id="rId14"/>
    <p:sldId id="268" r:id="rId15"/>
    <p:sldId id="272" r:id="rId16"/>
    <p:sldId id="273" r:id="rId17"/>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12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nchor="ct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10951856" y="5867131"/>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3391025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de-DE"/>
              <a:t>Titelmasterformat durch Klicken bearbeiten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119897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de-DE"/>
              <a:t>Titelmasterformat durch Klicken bearbeiten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Textmasterformat bearbeiten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218224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de-DE"/>
              <a:t>Titelmasterformat durch Klicken bearbeiten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3832819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de-DE"/>
              <a:t>Titelmasterformat durch Klicken bearbeiten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de-DE"/>
              <a:t>Textmasterformat bearbeiten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2154214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de-DE"/>
              <a:t>Titelmasterformat durch Klicken bearbeiten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de-DE"/>
              <a:t>Textmasterformat bearbeiten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548819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3388653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3913018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de-DE"/>
              <a:t>Titelmasterformat durch Klicken bearbeiten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1782000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6" name="Footer Placeholder 5"/>
          <p:cNvSpPr>
            <a:spLocks noGrp="1"/>
          </p:cNvSpPr>
          <p:nvPr>
            <p:ph type="ftr" sz="quarter" idx="11"/>
          </p:nvPr>
        </p:nvSpPr>
        <p:spPr>
          <a:xfrm>
            <a:off x="2572279" y="5883275"/>
            <a:ext cx="7084177" cy="365125"/>
          </a:xfrm>
          <a:prstGeom prst="rect">
            <a:avLst/>
          </a:prstGeom>
        </p:spPr>
        <p:txBody>
          <a:bodyPr/>
          <a:lstStyle/>
          <a:p>
            <a:endParaRPr lang="de-DE"/>
          </a:p>
        </p:txBody>
      </p:sp>
      <p:sp>
        <p:nvSpPr>
          <p:cNvPr id="7" name="Slide Number Placeholder 6"/>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224780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Titelmasterformat durch Klicken bearbeiten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8" name="Footer Placeholder 7"/>
          <p:cNvSpPr>
            <a:spLocks noGrp="1"/>
          </p:cNvSpPr>
          <p:nvPr>
            <p:ph type="ftr" sz="quarter" idx="11"/>
          </p:nvPr>
        </p:nvSpPr>
        <p:spPr>
          <a:xfrm>
            <a:off x="2572279" y="5883275"/>
            <a:ext cx="7084177" cy="365125"/>
          </a:xfrm>
          <a:prstGeom prst="rect">
            <a:avLst/>
          </a:prstGeom>
        </p:spPr>
        <p:txBody>
          <a:bodyPr/>
          <a:lstStyle/>
          <a:p>
            <a:endParaRPr lang="de-DE"/>
          </a:p>
        </p:txBody>
      </p:sp>
      <p:sp>
        <p:nvSpPr>
          <p:cNvPr id="9" name="Slide Number Placeholder 8"/>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1714883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4" name="Footer Placeholder 3"/>
          <p:cNvSpPr>
            <a:spLocks noGrp="1"/>
          </p:cNvSpPr>
          <p:nvPr>
            <p:ph type="ftr" sz="quarter" idx="11"/>
          </p:nvPr>
        </p:nvSpPr>
        <p:spPr>
          <a:xfrm>
            <a:off x="2572279" y="5883275"/>
            <a:ext cx="7084177" cy="365125"/>
          </a:xfrm>
          <a:prstGeom prst="rect">
            <a:avLst/>
          </a:prstGeom>
        </p:spPr>
        <p:txBody>
          <a:bodyPr/>
          <a:lstStyle/>
          <a:p>
            <a:endParaRPr lang="de-DE"/>
          </a:p>
        </p:txBody>
      </p:sp>
      <p:sp>
        <p:nvSpPr>
          <p:cNvPr id="5" name="Slide Number Placeholder 4"/>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120715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3" name="Footer Placeholder 2"/>
          <p:cNvSpPr>
            <a:spLocks noGrp="1"/>
          </p:cNvSpPr>
          <p:nvPr>
            <p:ph type="ftr" sz="quarter" idx="11"/>
          </p:nvPr>
        </p:nvSpPr>
        <p:spPr>
          <a:xfrm>
            <a:off x="2572279" y="5883275"/>
            <a:ext cx="7084177" cy="365125"/>
          </a:xfrm>
          <a:prstGeom prst="rect">
            <a:avLst/>
          </a:prstGeom>
        </p:spPr>
        <p:txBody>
          <a:bodyPr/>
          <a:lstStyle/>
          <a:p>
            <a:endParaRPr lang="de-DE"/>
          </a:p>
        </p:txBody>
      </p:sp>
      <p:sp>
        <p:nvSpPr>
          <p:cNvPr id="4" name="Slide Number Placeholder 3"/>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120319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de-DE"/>
              <a:t>Titelmasterformat durch Klicken bearbeiten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6" name="Footer Placeholder 5"/>
          <p:cNvSpPr>
            <a:spLocks noGrp="1"/>
          </p:cNvSpPr>
          <p:nvPr>
            <p:ph type="ftr" sz="quarter" idx="11"/>
          </p:nvPr>
        </p:nvSpPr>
        <p:spPr>
          <a:xfrm>
            <a:off x="2572279" y="5883275"/>
            <a:ext cx="7084177" cy="365125"/>
          </a:xfrm>
          <a:prstGeom prst="rect">
            <a:avLst/>
          </a:prstGeom>
        </p:spPr>
        <p:txBody>
          <a:bodyPr/>
          <a:lstStyle/>
          <a:p>
            <a:endParaRPr lang="de-DE"/>
          </a:p>
        </p:txBody>
      </p:sp>
      <p:sp>
        <p:nvSpPr>
          <p:cNvPr id="7" name="Slide Number Placeholder 6"/>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560619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de-DE"/>
              <a:t>Titelmasterformat durch Klicken bearbeiten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6" name="Footer Placeholder 5"/>
          <p:cNvSpPr>
            <a:spLocks noGrp="1"/>
          </p:cNvSpPr>
          <p:nvPr>
            <p:ph type="ftr" sz="quarter" idx="11"/>
          </p:nvPr>
        </p:nvSpPr>
        <p:spPr>
          <a:xfrm>
            <a:off x="2572279" y="5883275"/>
            <a:ext cx="7084177" cy="365125"/>
          </a:xfrm>
          <a:prstGeom prst="rect">
            <a:avLst/>
          </a:prstGeom>
        </p:spPr>
        <p:txBody>
          <a:bodyPr/>
          <a:lstStyle/>
          <a:p>
            <a:endParaRPr lang="de-DE"/>
          </a:p>
        </p:txBody>
      </p:sp>
      <p:sp>
        <p:nvSpPr>
          <p:cNvPr id="7" name="Slide Number Placeholder 6"/>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2741611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a:xfrm>
            <a:off x="9732656" y="5883275"/>
            <a:ext cx="1143000" cy="365125"/>
          </a:xfrm>
          <a:prstGeom prst="rect">
            <a:avLst/>
          </a:prstGeom>
        </p:spPr>
        <p:txBody>
          <a:bodyPr/>
          <a:lstStyle/>
          <a:p>
            <a:fld id="{E44F7A08-E6D1-4320-AC78-9EA6D3431F8F}" type="datetimeFigureOut">
              <a:rPr lang="de-DE" smtClean="0"/>
              <a:t>15.10.2020</a:t>
            </a:fld>
            <a:endParaRPr lang="de-DE"/>
          </a:p>
        </p:txBody>
      </p:sp>
      <p:sp>
        <p:nvSpPr>
          <p:cNvPr id="6" name="Footer Placeholder 5"/>
          <p:cNvSpPr>
            <a:spLocks noGrp="1"/>
          </p:cNvSpPr>
          <p:nvPr>
            <p:ph type="ftr" sz="quarter" idx="11"/>
          </p:nvPr>
        </p:nvSpPr>
        <p:spPr>
          <a:xfrm>
            <a:off x="2572279" y="5883275"/>
            <a:ext cx="7084177" cy="365125"/>
          </a:xfrm>
          <a:prstGeom prst="rect">
            <a:avLst/>
          </a:prstGeom>
        </p:spPr>
        <p:txBody>
          <a:bodyPr/>
          <a:lstStyle/>
          <a:p>
            <a:endParaRPr lang="de-DE"/>
          </a:p>
        </p:txBody>
      </p:sp>
      <p:sp>
        <p:nvSpPr>
          <p:cNvPr id="7" name="Slide Number Placeholder 6"/>
          <p:cNvSpPr>
            <a:spLocks noGrp="1"/>
          </p:cNvSpPr>
          <p:nvPr>
            <p:ph type="sldNum" sz="quarter" idx="12"/>
          </p:nvPr>
        </p:nvSpPr>
        <p:spPr>
          <a:xfrm>
            <a:off x="10951856" y="5883275"/>
            <a:ext cx="551167" cy="365125"/>
          </a:xfrm>
          <a:prstGeom prst="rect">
            <a:avLst/>
          </a:prstGeom>
        </p:spPr>
        <p:txBody>
          <a:bodyPr/>
          <a:lstStyle/>
          <a:p>
            <a:fld id="{2E670559-EB7D-4B4D-8638-2B18654AA58F}" type="slidenum">
              <a:rPr lang="de-DE" smtClean="0"/>
              <a:t>‹Nr.›</a:t>
            </a:fld>
            <a:endParaRPr lang="de-DE"/>
          </a:p>
        </p:txBody>
      </p:sp>
    </p:spTree>
    <p:extLst>
      <p:ext uri="{BB962C8B-B14F-4D97-AF65-F5344CB8AC3E}">
        <p14:creationId xmlns:p14="http://schemas.microsoft.com/office/powerpoint/2010/main" val="3978532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userDrawn="1"/>
        </p:nvGrpSpPr>
        <p:grpSpPr>
          <a:xfrm>
            <a:off x="0" y="0"/>
            <a:ext cx="2436813" cy="6903244"/>
            <a:chOff x="1320800" y="0"/>
            <a:chExt cx="2436813" cy="6903244"/>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gradFill>
              <a:gsLst>
                <a:gs pos="32000">
                  <a:schemeClr val="tx1"/>
                </a:gs>
                <a:gs pos="94000">
                  <a:schemeClr val="tx1">
                    <a:lumMod val="75000"/>
                    <a:lumOff val="25000"/>
                    <a:alpha val="32000"/>
                  </a:schemeClr>
                </a:gs>
              </a:gsLst>
              <a:lin ang="5400000" scaled="1"/>
            </a:gradFill>
            <a:ln>
              <a:noFill/>
            </a:ln>
          </p:spPr>
        </p:sp>
        <p:sp>
          <p:nvSpPr>
            <p:cNvPr id="9" name="Freeform 7"/>
            <p:cNvSpPr/>
            <p:nvPr/>
          </p:nvSpPr>
          <p:spPr bwMode="auto">
            <a:xfrm>
              <a:off x="1320800" y="0"/>
              <a:ext cx="1117600" cy="5329238"/>
            </a:xfrm>
            <a:custGeom>
              <a:avLst/>
              <a:gdLst/>
              <a:ahLst/>
              <a:cxnLst/>
              <a:rect l="0" t="0" r="r" b="b"/>
              <a:pathLst>
                <a:path w="704" h="3324">
                  <a:moveTo>
                    <a:pt x="704" y="0"/>
                  </a:moveTo>
                  <a:lnTo>
                    <a:pt x="545" y="0"/>
                  </a:lnTo>
                  <a:lnTo>
                    <a:pt x="0" y="3300"/>
                  </a:lnTo>
                  <a:lnTo>
                    <a:pt x="157" y="3324"/>
                  </a:lnTo>
                  <a:lnTo>
                    <a:pt x="704" y="0"/>
                  </a:lnTo>
                  <a:close/>
                </a:path>
              </a:pathLst>
            </a:custGeom>
            <a:gradFill>
              <a:gsLst>
                <a:gs pos="89000">
                  <a:schemeClr val="accent1">
                    <a:lumMod val="40000"/>
                    <a:lumOff val="60000"/>
                  </a:schemeClr>
                </a:gs>
                <a:gs pos="46000">
                  <a:schemeClr val="accent4">
                    <a:lumMod val="75000"/>
                    <a:alpha val="86000"/>
                  </a:schemeClr>
                </a:gs>
                <a:gs pos="0">
                  <a:schemeClr val="accent4">
                    <a:lumMod val="37000"/>
                  </a:schemeClr>
                </a:gs>
              </a:gsLst>
              <a:lin ang="5400000" scaled="1"/>
            </a:gra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gradFill>
              <a:gsLst>
                <a:gs pos="100000">
                  <a:schemeClr val="bg1">
                    <a:lumMod val="85000"/>
                  </a:schemeClr>
                </a:gs>
                <a:gs pos="47000">
                  <a:srgbClr val="DBDBDB"/>
                </a:gs>
                <a:gs pos="6000">
                  <a:schemeClr val="bg1">
                    <a:lumMod val="75000"/>
                  </a:schemeClr>
                </a:gs>
              </a:gsLst>
              <a:lin ang="5400000" scaled="1"/>
            </a:gradFill>
            <a:ln>
              <a:noFill/>
            </a:ln>
          </p:spPr>
        </p:sp>
        <p:sp>
          <p:nvSpPr>
            <p:cNvPr id="13" name="Freeform 11"/>
            <p:cNvSpPr/>
            <p:nvPr/>
          </p:nvSpPr>
          <p:spPr bwMode="auto">
            <a:xfrm>
              <a:off x="1320800" y="5283994"/>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gradFill>
              <a:gsLst>
                <a:gs pos="64000">
                  <a:schemeClr val="accent1">
                    <a:lumMod val="79000"/>
                  </a:schemeClr>
                </a:gs>
                <a:gs pos="17000">
                  <a:schemeClr val="accent1">
                    <a:lumMod val="60000"/>
                    <a:lumOff val="40000"/>
                  </a:schemeClr>
                </a:gs>
              </a:gsLst>
              <a:lin ang="5400000" scaled="1"/>
            </a:gra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de-DE" dirty="0"/>
              <a:t>Titelmasterformat durch Klicken bearbeiten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pic>
        <p:nvPicPr>
          <p:cNvPr id="14" name="Bild 8" descr="Logo_Metall_2016"/>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9105499" y="6160168"/>
            <a:ext cx="924024" cy="540010"/>
          </a:xfrm>
          <a:prstGeom prst="rect">
            <a:avLst/>
          </a:prstGeom>
          <a:noFill/>
          <a:ln>
            <a:noFill/>
          </a:ln>
          <a:effectLst>
            <a:softEdge rad="0"/>
          </a:effectLst>
        </p:spPr>
      </p:pic>
      <p:pic>
        <p:nvPicPr>
          <p:cNvPr id="15" name="Bild 4" descr="Logo_AGV"/>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10443409" y="6160167"/>
            <a:ext cx="875899" cy="540011"/>
          </a:xfrm>
          <a:prstGeom prst="rect">
            <a:avLst/>
          </a:prstGeom>
          <a:noFill/>
          <a:ln>
            <a:noFill/>
          </a:ln>
        </p:spPr>
      </p:pic>
    </p:spTree>
    <p:extLst>
      <p:ext uri="{BB962C8B-B14F-4D97-AF65-F5344CB8AC3E}">
        <p14:creationId xmlns:p14="http://schemas.microsoft.com/office/powerpoint/2010/main" val="3994030029"/>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31" r:id="rId16"/>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74927" y="183292"/>
            <a:ext cx="10018713" cy="1752599"/>
          </a:xfrm>
        </p:spPr>
        <p:txBody>
          <a:bodyPr/>
          <a:lstStyle/>
          <a:p>
            <a:r>
              <a:rPr lang="de-DE" dirty="0">
                <a:latin typeface="Arial" panose="020B0604020202020204" pitchFamily="34" charset="0"/>
                <a:cs typeface="Arial" panose="020B0604020202020204" pitchFamily="34" charset="0"/>
              </a:rPr>
              <a:t>Der Aufhebungsvertrag</a:t>
            </a:r>
          </a:p>
        </p:txBody>
      </p:sp>
      <p:sp>
        <p:nvSpPr>
          <p:cNvPr id="3" name="Inhaltsplatzhalter 2"/>
          <p:cNvSpPr>
            <a:spLocks noGrp="1"/>
          </p:cNvSpPr>
          <p:nvPr>
            <p:ph idx="1"/>
          </p:nvPr>
        </p:nvSpPr>
        <p:spPr>
          <a:xfrm>
            <a:off x="2233954" y="1935891"/>
            <a:ext cx="10018713" cy="2967682"/>
          </a:xfrm>
        </p:spPr>
        <p:txBody>
          <a:bodyPr>
            <a:normAutofit/>
          </a:bodyPr>
          <a:lstStyle/>
          <a:p>
            <a:pPr marL="0" indent="0">
              <a:lnSpc>
                <a:spcPct val="150000"/>
              </a:lnSpc>
              <a:buSzPct val="140000"/>
              <a:buNone/>
            </a:pPr>
            <a:r>
              <a:rPr lang="de-DE" sz="1800" dirty="0">
                <a:latin typeface="Arial" panose="020B0604020202020204" pitchFamily="34" charset="0"/>
                <a:cs typeface="Arial" panose="020B0604020202020204" pitchFamily="34" charset="0"/>
              </a:rPr>
              <a:t>Unterschied zur</a:t>
            </a:r>
          </a:p>
          <a:p>
            <a:pPr>
              <a:lnSpc>
                <a:spcPct val="150000"/>
              </a:lnSpc>
              <a:buSzPct val="140000"/>
            </a:pPr>
            <a:r>
              <a:rPr lang="de-DE" sz="1800" dirty="0">
                <a:latin typeface="Arial" panose="020B0604020202020204" pitchFamily="34" charset="0"/>
                <a:cs typeface="Arial" panose="020B0604020202020204" pitchFamily="34" charset="0"/>
              </a:rPr>
              <a:t>Kündigung</a:t>
            </a:r>
          </a:p>
          <a:p>
            <a:pPr>
              <a:lnSpc>
                <a:spcPct val="150000"/>
              </a:lnSpc>
              <a:buSzPct val="140000"/>
            </a:pPr>
            <a:r>
              <a:rPr lang="de-DE" sz="1800" dirty="0">
                <a:latin typeface="Arial" panose="020B0604020202020204" pitchFamily="34" charset="0"/>
                <a:cs typeface="Arial" panose="020B0604020202020204" pitchFamily="34" charset="0"/>
              </a:rPr>
              <a:t>Anfechtung</a:t>
            </a:r>
          </a:p>
          <a:p>
            <a:pPr>
              <a:lnSpc>
                <a:spcPct val="150000"/>
              </a:lnSpc>
              <a:buSzPct val="140000"/>
            </a:pPr>
            <a:r>
              <a:rPr lang="de-DE" sz="1800" dirty="0">
                <a:latin typeface="Arial" panose="020B0604020202020204" pitchFamily="34" charset="0"/>
                <a:cs typeface="Arial" panose="020B0604020202020204" pitchFamily="34" charset="0"/>
              </a:rPr>
              <a:t>Befristung, Bedingung etc.</a:t>
            </a:r>
          </a:p>
          <a:p>
            <a:pPr>
              <a:lnSpc>
                <a:spcPct val="150000"/>
              </a:lnSpc>
              <a:buSzPct val="140000"/>
            </a:pPr>
            <a:r>
              <a:rPr lang="de-DE" sz="1800" dirty="0">
                <a:latin typeface="Arial" panose="020B0604020202020204" pitchFamily="34" charset="0"/>
                <a:cs typeface="Arial" panose="020B0604020202020204" pitchFamily="34" charset="0"/>
              </a:rPr>
              <a:t>Arbeitsgerichtlichem Vergleich</a:t>
            </a:r>
          </a:p>
        </p:txBody>
      </p:sp>
    </p:spTree>
    <p:extLst>
      <p:ext uri="{BB962C8B-B14F-4D97-AF65-F5344CB8AC3E}">
        <p14:creationId xmlns:p14="http://schemas.microsoft.com/office/powerpoint/2010/main" val="453974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C22C14E-161E-4777-B4C3-A88FBCF122DB}"/>
              </a:ext>
            </a:extLst>
          </p:cNvPr>
          <p:cNvSpPr txBox="1"/>
          <p:nvPr/>
        </p:nvSpPr>
        <p:spPr>
          <a:xfrm>
            <a:off x="2539620" y="750132"/>
            <a:ext cx="9372294" cy="5078313"/>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Exkurs: sozialversicherungsrechtliche Auswirkungen</a:t>
            </a:r>
          </a:p>
          <a:p>
            <a:endParaRPr lang="de-DE" dirty="0"/>
          </a:p>
          <a:p>
            <a:r>
              <a:rPr lang="de-DE" sz="1800" dirty="0">
                <a:solidFill>
                  <a:srgbClr val="000000"/>
                </a:solidFill>
                <a:latin typeface="Arial" panose="020B0604020202020204" pitchFamily="34" charset="0"/>
              </a:rPr>
              <a:t>Grundsatz: die Unterzeichnung eines Aufhebungsvertrages durch den Arbeitnehmer stellt, da Beteiligung an der Beendigung, zunächst immer einen Sperrzeittatbestand da. Hiervon sind allerdings Ausnahmen möglich, wenn der Arbeitnehmer für sein Verhalten einen sogenannten „wichtigen Grund“ vorweisen kann.</a:t>
            </a:r>
          </a:p>
          <a:p>
            <a:endParaRPr lang="de-DE" sz="1800"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Von Bedeutung ist, wenn der Aufhebungsvertrag an die Stelle einer arbeitgeberseitigen Kündigung tritt. Folgende Voraussetzungen müssen erfüllt sein:</a:t>
            </a:r>
          </a:p>
          <a:p>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Der Arbeitgeber muss eine betriebsbedingte oder personenbedingte Kündigung mit Bestimmtheit in Aussicht gestellt haben</a:t>
            </a: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das Arbeitsverhältnis endet nicht früher als bei fristgerechter Arbeitgeberkündigung</a:t>
            </a: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eine Abfindung von maximal 0,5 Monatsgehältern wird geleistet (ohne Untergrenze)</a:t>
            </a: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es besteht kein Sonderkündigungsschutz</a:t>
            </a:r>
          </a:p>
          <a:p>
            <a:pPr marL="285750" indent="-285750">
              <a:buFont typeface="Arial" panose="020B0604020202020204" pitchFamily="34" charset="0"/>
              <a:buChar char="•"/>
            </a:pPr>
            <a:endParaRPr lang="de-DE"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Achtung: der Arbeitgeber sollte in keinem Fall irgendwelche positiven Erklärungen hinsichtlich eines Arbeitslosengeldbezuges machen – im Gegenteil: Hinweis</a:t>
            </a:r>
            <a:endParaRPr lang="de-DE" dirty="0"/>
          </a:p>
        </p:txBody>
      </p:sp>
    </p:spTree>
    <p:extLst>
      <p:ext uri="{BB962C8B-B14F-4D97-AF65-F5344CB8AC3E}">
        <p14:creationId xmlns:p14="http://schemas.microsoft.com/office/powerpoint/2010/main" val="475776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64D47E3-966F-433C-97E1-BBB02FC67B2D}"/>
              </a:ext>
            </a:extLst>
          </p:cNvPr>
          <p:cNvSpPr txBox="1"/>
          <p:nvPr/>
        </p:nvSpPr>
        <p:spPr>
          <a:xfrm>
            <a:off x="2548510" y="952979"/>
            <a:ext cx="9388116" cy="3970318"/>
          </a:xfrm>
          <a:prstGeom prst="rect">
            <a:avLst/>
          </a:prstGeom>
          <a:noFill/>
        </p:spPr>
        <p:txBody>
          <a:bodyPr wrap="square" rtlCol="0">
            <a:spAutoFit/>
          </a:bodyPr>
          <a:lstStyle/>
          <a:p>
            <a:r>
              <a:rPr lang="de-DE" sz="1800" dirty="0">
                <a:solidFill>
                  <a:srgbClr val="000000"/>
                </a:solidFill>
                <a:latin typeface="Arial" panose="020B0604020202020204" pitchFamily="34" charset="0"/>
              </a:rPr>
              <a:t>Hinweis und Belehrungspflichten</a:t>
            </a:r>
          </a:p>
          <a:p>
            <a:endParaRPr lang="de-DE" sz="1800"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Zunächst sieht das Gesetz im SGB III Hinweise des Arbeitgebers zu Informationspflichten, sowie Meldepflichten vor. Es besteht jedoch kein Schadensersatzanspruch bei Verletzung</a:t>
            </a:r>
          </a:p>
          <a:p>
            <a:endParaRPr lang="de-DE" sz="1800"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Im übrigen gilt der Grundsatz, dass sich jede Vertragspartei selbst über insbesondere die finanziellen Folgen zu informieren hat, eine Aufklärungspflicht des Arbeitgebers besteht nur ausnahmsweise</a:t>
            </a:r>
          </a:p>
          <a:p>
            <a:endParaRPr lang="de-DE" sz="1800"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Hier sind bei Aufhebungsverträgen auf Initiative des Arbeitgebers denkbar die bereits genannten sozialversicherungsrechtlichen Nachteile (Sperrzeit) sowie für Versorgungsanwartschaften; auch hier gilt: nach der Rechtsprechung hat jeder Vertragspartner für seine eigenen Interessen Sorge zu tragen, die Rechtsprechung berücksichtigt aber Umstände des Einzelfalls</a:t>
            </a:r>
            <a:endParaRPr lang="de-DE" dirty="0"/>
          </a:p>
        </p:txBody>
      </p:sp>
    </p:spTree>
    <p:extLst>
      <p:ext uri="{BB962C8B-B14F-4D97-AF65-F5344CB8AC3E}">
        <p14:creationId xmlns:p14="http://schemas.microsoft.com/office/powerpoint/2010/main" val="2536298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DA6C57B-AB07-4066-AEEC-4DCB5C946A0C}"/>
              </a:ext>
            </a:extLst>
          </p:cNvPr>
          <p:cNvSpPr txBox="1"/>
          <p:nvPr/>
        </p:nvSpPr>
        <p:spPr>
          <a:xfrm>
            <a:off x="2548183" y="1275398"/>
            <a:ext cx="8910649" cy="3693319"/>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Abfindungsregelung</a:t>
            </a:r>
          </a:p>
          <a:p>
            <a:endParaRPr lang="de-DE" dirty="0"/>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Es besteht kein Anspruch auf Zahlung einer Abfindung</a:t>
            </a:r>
          </a:p>
          <a:p>
            <a:pPr marL="285750" indent="-285750">
              <a:buClr>
                <a:schemeClr val="accent1">
                  <a:lumMod val="75000"/>
                </a:schemeClr>
              </a:buClr>
              <a:buSzPct val="140000"/>
              <a:buFont typeface="Arial" panose="020B0604020202020204" pitchFamily="34" charset="0"/>
              <a:buChar char="•"/>
            </a:pPr>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Beachte eventuell notwendige Regelungen in Zusammenhang mit anderen Vereinbarungen (Aufnahme eines neuen Arbeitsverhältnisses, außerordentliche Kündigung, vorzeitiges Ausscheiden)</a:t>
            </a:r>
          </a:p>
          <a:p>
            <a:pPr marL="285750" indent="-285750">
              <a:buClr>
                <a:schemeClr val="accent1">
                  <a:lumMod val="75000"/>
                </a:schemeClr>
              </a:buClr>
              <a:buSzPct val="140000"/>
              <a:buFont typeface="Arial" panose="020B0604020202020204" pitchFamily="34" charset="0"/>
              <a:buChar char="•"/>
            </a:pPr>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Bei der steuerlichen Behandlung: die Steuerschuld trägt grundsätzlich der Arbeitnehmer</a:t>
            </a:r>
          </a:p>
          <a:p>
            <a:pPr marL="285750" indent="-285750">
              <a:buClr>
                <a:schemeClr val="accent1">
                  <a:lumMod val="75000"/>
                </a:schemeClr>
              </a:buClr>
              <a:buSzPct val="140000"/>
              <a:buFont typeface="Arial" panose="020B0604020202020204" pitchFamily="34" charset="0"/>
              <a:buChar char="•"/>
            </a:pPr>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Beachtung der sozialversicherungsrechtlichen Aspekte, insbesondere auf Bezug von Arbeitslosengeld</a:t>
            </a:r>
            <a:endParaRPr lang="de-DE" dirty="0"/>
          </a:p>
        </p:txBody>
      </p:sp>
    </p:spTree>
    <p:extLst>
      <p:ext uri="{BB962C8B-B14F-4D97-AF65-F5344CB8AC3E}">
        <p14:creationId xmlns:p14="http://schemas.microsoft.com/office/powerpoint/2010/main" val="2096139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C1CB09E7-3A41-4C46-A1EE-F9EF312EEA69}"/>
              </a:ext>
            </a:extLst>
          </p:cNvPr>
          <p:cNvSpPr txBox="1"/>
          <p:nvPr/>
        </p:nvSpPr>
        <p:spPr>
          <a:xfrm>
            <a:off x="2650055" y="1908649"/>
            <a:ext cx="8454550" cy="3416320"/>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Ausgleichsklausel</a:t>
            </a:r>
          </a:p>
          <a:p>
            <a:endParaRPr lang="de-DE" dirty="0"/>
          </a:p>
          <a:p>
            <a:r>
              <a:rPr lang="de-DE" sz="1800" dirty="0">
                <a:solidFill>
                  <a:srgbClr val="000000"/>
                </a:solidFill>
                <a:latin typeface="Arial" panose="020B0604020202020204" pitchFamily="34" charset="0"/>
              </a:rPr>
              <a:t>Ausgleichsklauseln dienen dazu, das Arbeitsverhältnis endgültig abzuwickeln. Sie schließen grundsätzlich sämtliche nicht geregelten Ansprüche aus.</a:t>
            </a:r>
          </a:p>
          <a:p>
            <a:endParaRPr lang="de-DE"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Aber: Ausnahmen für nicht verzichtbare Ansprüche (Zeugnis, Arbeitspapiere, betriebliche Altersversorgung, tarifliche Rechte, Rechte aus Betriebsvereinbarungen, Mindestlohn)</a:t>
            </a:r>
          </a:p>
          <a:p>
            <a:endParaRPr lang="de-DE" sz="1800"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Sorgfältige Prüfung, welche Ansprüche möglicherweise noch bestehen könnten</a:t>
            </a:r>
          </a:p>
          <a:p>
            <a:endParaRPr lang="de-DE" dirty="0">
              <a:solidFill>
                <a:srgbClr val="000000"/>
              </a:solidFill>
              <a:latin typeface="Arial" panose="020B0604020202020204" pitchFamily="34" charset="0"/>
            </a:endParaRPr>
          </a:p>
          <a:p>
            <a:endParaRPr lang="de-DE" dirty="0"/>
          </a:p>
        </p:txBody>
      </p:sp>
    </p:spTree>
    <p:extLst>
      <p:ext uri="{BB962C8B-B14F-4D97-AF65-F5344CB8AC3E}">
        <p14:creationId xmlns:p14="http://schemas.microsoft.com/office/powerpoint/2010/main" val="1124115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97E00F92-7264-4DEE-B772-956737FB6C7B}"/>
              </a:ext>
            </a:extLst>
          </p:cNvPr>
          <p:cNvSpPr txBox="1"/>
          <p:nvPr/>
        </p:nvSpPr>
        <p:spPr>
          <a:xfrm>
            <a:off x="2549163" y="888300"/>
            <a:ext cx="9313324" cy="5909310"/>
          </a:xfrm>
          <a:prstGeom prst="rect">
            <a:avLst/>
          </a:prstGeom>
          <a:noFill/>
        </p:spPr>
        <p:txBody>
          <a:bodyPr wrap="square" rtlCol="0">
            <a:spAutoFit/>
          </a:bodyPr>
          <a:lstStyle/>
          <a:p>
            <a:r>
              <a:rPr lang="de-DE" sz="1800" dirty="0">
                <a:solidFill>
                  <a:srgbClr val="000000"/>
                </a:solidFill>
                <a:latin typeface="Arial" panose="020B0604020202020204" pitchFamily="34" charset="0"/>
              </a:rPr>
              <a:t>Weitere Inhalte des Aufhebungsvertrages </a:t>
            </a:r>
          </a:p>
          <a:p>
            <a:endParaRPr lang="de-DE" dirty="0">
              <a:solidFill>
                <a:srgbClr val="000000"/>
              </a:solidFill>
              <a:latin typeface="Arial" panose="020B0604020202020204" pitchFamily="34" charset="0"/>
            </a:endParaRPr>
          </a:p>
          <a:p>
            <a:r>
              <a:rPr lang="de-DE" dirty="0">
                <a:solidFill>
                  <a:srgbClr val="000000"/>
                </a:solidFill>
                <a:latin typeface="Arial" panose="020B0604020202020204" pitchFamily="34" charset="0"/>
              </a:rPr>
              <a:t>Es s</a:t>
            </a:r>
            <a:r>
              <a:rPr lang="de-DE" sz="1800" dirty="0">
                <a:solidFill>
                  <a:srgbClr val="000000"/>
                </a:solidFill>
                <a:latin typeface="Arial" panose="020B0604020202020204" pitchFamily="34" charset="0"/>
              </a:rPr>
              <a:t>ollten beide Seiten die Zeit vom Abschluss des Aufhebungsvertrages bis zur Beendigung des Arbeitsverhältnisses und darüber hinaus inhaltlich durchdenken (Verwendung von Checklisten)</a:t>
            </a:r>
          </a:p>
          <a:p>
            <a:pPr>
              <a:buClr>
                <a:schemeClr val="accent1">
                  <a:lumMod val="75000"/>
                </a:schemeClr>
              </a:buClr>
              <a:buSzPct val="140000"/>
            </a:pPr>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Weiterbeschäftigung oder Freistellung (unwiderruflich – widerruflich)</a:t>
            </a: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Beachtung von bestehenden Urlaubs- und Freizeitguthaben – Anrechnung</a:t>
            </a:r>
          </a:p>
          <a:p>
            <a:pPr marL="285750" indent="-285750">
              <a:buClr>
                <a:schemeClr val="accent1">
                  <a:lumMod val="75000"/>
                </a:schemeClr>
              </a:buClr>
              <a:buSzPct val="140000"/>
              <a:buFont typeface="Arial" panose="020B0604020202020204" pitchFamily="34" charset="0"/>
              <a:buChar char="•"/>
            </a:pPr>
            <a:r>
              <a:rPr lang="de-DE" dirty="0">
                <a:solidFill>
                  <a:srgbClr val="000000"/>
                </a:solidFill>
                <a:latin typeface="Arial" panose="020B0604020202020204" pitchFamily="34" charset="0"/>
              </a:rPr>
              <a:t>Arbeitsentgelt; ordnungsgemäße Abrechnung</a:t>
            </a: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Möglichkeit einer vorzeitigen Beendigung des Arbeitsverhältnisses</a:t>
            </a: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Anrechnung von Zwischenverdienst bei Freistellung</a:t>
            </a: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Dienstwagenregelungen</a:t>
            </a: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was ist mit den Unterlagen und dem Eigentum des Arbeitgebers</a:t>
            </a:r>
          </a:p>
          <a:p>
            <a:pPr marL="285750" indent="-285750">
              <a:buClr>
                <a:schemeClr val="accent1">
                  <a:lumMod val="75000"/>
                </a:schemeClr>
              </a:buClr>
              <a:buSzPct val="140000"/>
              <a:buFont typeface="Arial" panose="020B0604020202020204" pitchFamily="34" charset="0"/>
              <a:buChar char="•"/>
            </a:pPr>
            <a:r>
              <a:rPr lang="de-DE" dirty="0">
                <a:solidFill>
                  <a:srgbClr val="000000"/>
                </a:solidFill>
                <a:latin typeface="Arial" panose="020B0604020202020204" pitchFamily="34" charset="0"/>
              </a:rPr>
              <a:t>a</a:t>
            </a:r>
            <a:r>
              <a:rPr lang="de-DE" sz="1800" dirty="0">
                <a:solidFill>
                  <a:srgbClr val="000000"/>
                </a:solidFill>
                <a:latin typeface="Arial" panose="020B0604020202020204" pitchFamily="34" charset="0"/>
              </a:rPr>
              <a:t>uch: Geschäfts- und Betriebsgeheimnisse</a:t>
            </a:r>
          </a:p>
          <a:p>
            <a:pPr marL="285750" indent="-285750">
              <a:buClr>
                <a:schemeClr val="accent1">
                  <a:lumMod val="75000"/>
                </a:schemeClr>
              </a:buClr>
              <a:buSzPct val="140000"/>
              <a:buFont typeface="Arial" panose="020B0604020202020204" pitchFamily="34" charset="0"/>
              <a:buChar char="•"/>
            </a:pPr>
            <a:r>
              <a:rPr lang="de-DE" dirty="0">
                <a:solidFill>
                  <a:srgbClr val="000000"/>
                </a:solidFill>
                <a:latin typeface="Arial" panose="020B0604020202020204" pitchFamily="34" charset="0"/>
              </a:rPr>
              <a:t>Zeugnis</a:t>
            </a:r>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besondere Vergütungsformen: Tantiemen, Gewinnbeteiligungen</a:t>
            </a: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Regelungen zur Kostentragung bei durchgeführten Fortbildungen</a:t>
            </a: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Umzugskosten</a:t>
            </a: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Arbeitgeberdarlehen, evtl. Werkwohnung</a:t>
            </a:r>
          </a:p>
          <a:p>
            <a:pPr marL="285750" indent="-285750">
              <a:buClr>
                <a:schemeClr val="accent1">
                  <a:lumMod val="75000"/>
                </a:schemeClr>
              </a:buClr>
              <a:buSzPct val="140000"/>
              <a:buFont typeface="Arial" panose="020B0604020202020204" pitchFamily="34" charset="0"/>
              <a:buChar char="•"/>
            </a:pPr>
            <a:r>
              <a:rPr lang="de-DE" dirty="0">
                <a:solidFill>
                  <a:srgbClr val="000000"/>
                </a:solidFill>
                <a:latin typeface="Arial" panose="020B0604020202020204" pitchFamily="34" charset="0"/>
              </a:rPr>
              <a:t>Wettbewerbsverbot (soll es bestehen bleiben?)</a:t>
            </a:r>
          </a:p>
          <a:p>
            <a:pPr marL="285750" indent="-285750">
              <a:buClr>
                <a:schemeClr val="accent1">
                  <a:lumMod val="75000"/>
                </a:schemeClr>
              </a:buClr>
              <a:buSzPct val="140000"/>
              <a:buFont typeface="Arial" panose="020B0604020202020204" pitchFamily="34" charset="0"/>
              <a:buChar char="•"/>
            </a:pPr>
            <a:r>
              <a:rPr lang="de-DE" dirty="0">
                <a:solidFill>
                  <a:srgbClr val="000000"/>
                </a:solidFill>
                <a:latin typeface="Arial" panose="020B0604020202020204" pitchFamily="34" charset="0"/>
              </a:rPr>
              <a:t>Salvatorische Klausel </a:t>
            </a:r>
            <a:endParaRPr lang="de-DE" dirty="0"/>
          </a:p>
        </p:txBody>
      </p:sp>
    </p:spTree>
    <p:extLst>
      <p:ext uri="{BB962C8B-B14F-4D97-AF65-F5344CB8AC3E}">
        <p14:creationId xmlns:p14="http://schemas.microsoft.com/office/powerpoint/2010/main" val="3237836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5A89D694-21F9-4D59-8CBA-86FB6E6B4322}"/>
              </a:ext>
            </a:extLst>
          </p:cNvPr>
          <p:cNvSpPr txBox="1"/>
          <p:nvPr/>
        </p:nvSpPr>
        <p:spPr>
          <a:xfrm>
            <a:off x="1756372" y="434566"/>
            <a:ext cx="9370338" cy="6740307"/>
          </a:xfrm>
          <a:prstGeom prst="rect">
            <a:avLst/>
          </a:prstGeom>
          <a:noFill/>
        </p:spPr>
        <p:txBody>
          <a:bodyPr wrap="square" rtlCol="0">
            <a:spAutoFit/>
          </a:bodyPr>
          <a:lstStyle/>
          <a:p>
            <a:r>
              <a:rPr lang="de-DE" sz="1800" dirty="0">
                <a:solidFill>
                  <a:srgbClr val="000000"/>
                </a:solidFill>
                <a:latin typeface="Arial" panose="020B0604020202020204" pitchFamily="34" charset="0"/>
              </a:rPr>
              <a:t>Formulierungsbeispiele:</a:t>
            </a:r>
          </a:p>
          <a:p>
            <a:endParaRPr lang="de-DE" sz="1800" dirty="0">
              <a:solidFill>
                <a:srgbClr val="000000"/>
              </a:solidFill>
              <a:latin typeface="Arial" panose="020B0604020202020204" pitchFamily="34" charset="0"/>
            </a:endParaRPr>
          </a:p>
          <a:p>
            <a:pPr marL="171450" indent="-171450">
              <a:buFont typeface="Arial" panose="020B0604020202020204" pitchFamily="34" charset="0"/>
              <a:buChar char="•"/>
            </a:pPr>
            <a:r>
              <a:rPr lang="de-DE" sz="1400" dirty="0">
                <a:solidFill>
                  <a:srgbClr val="000000"/>
                </a:solidFill>
                <a:latin typeface="Arial" panose="020B0604020202020204" pitchFamily="34" charset="0"/>
                <a:cs typeface="Arial" panose="020B0604020202020204" pitchFamily="34" charset="0"/>
              </a:rPr>
              <a:t>Zwischen den Parteien besteht Einigkeit darüber, dass das Arbeitsverhältnis zum .... beendet wird.</a:t>
            </a:r>
          </a:p>
          <a:p>
            <a:pPr marL="171450" indent="-171450">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400" dirty="0">
                <a:effectLst/>
                <a:latin typeface="Arial" panose="020B0604020202020204" pitchFamily="34" charset="0"/>
                <a:ea typeface="Times New Roman" panose="02020603050405020304" pitchFamily="18" charset="0"/>
                <a:cs typeface="Arial" panose="020B0604020202020204" pitchFamily="34" charset="0"/>
              </a:rPr>
              <a:t>Die Parteien sind sich darüber einig, dass das zwischen ihnen bestehende Arbeitsverhältnis auf Veranlassung des Unternehmens aus betrieblichen Gründen mit Ablauf des … enden wird.</a:t>
            </a:r>
          </a:p>
          <a:p>
            <a:pPr marL="171450" indent="-171450">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400" dirty="0">
                <a:solidFill>
                  <a:srgbClr val="000000"/>
                </a:solidFill>
                <a:latin typeface="Arial" panose="020B0604020202020204" pitchFamily="34" charset="0"/>
                <a:cs typeface="Arial" panose="020B0604020202020204" pitchFamily="34" charset="0"/>
              </a:rPr>
              <a:t>Zur Vermeidung einer anderenfalls unvermeidbaren betriebsbedingten Kündigung vereinbaren die Parteien die Beendigung des Arbeitsverhältnisses unter Einhaltung der gesetzlichen/vertraglichen Kündigungsfrist zum ...</a:t>
            </a:r>
          </a:p>
          <a:p>
            <a:pPr marL="171450" indent="-171450">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400" dirty="0">
                <a:solidFill>
                  <a:srgbClr val="000000"/>
                </a:solidFill>
                <a:latin typeface="Arial" panose="020B0604020202020204" pitchFamily="34" charset="0"/>
                <a:cs typeface="Arial" panose="020B0604020202020204" pitchFamily="34" charset="0"/>
              </a:rPr>
              <a:t>Der Arbeitnehmer wird mit sofortiger Wirkung von der Pflicht zur Arbeitsleistung unter Fortzahlung der vereinbarten Vergütung freigestellt. Die Freistellung erfolgt unwiderruflich unter Anrechnung auf etwaige Urlaubsansprüche und offene Zeitguthaben aus dem Arbeitszeitkonto.</a:t>
            </a:r>
          </a:p>
          <a:p>
            <a:pPr marL="171450" indent="-171450">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400" dirty="0">
                <a:solidFill>
                  <a:srgbClr val="000000"/>
                </a:solidFill>
                <a:latin typeface="Arial" panose="020B0604020202020204" pitchFamily="34" charset="0"/>
                <a:cs typeface="Arial" panose="020B0604020202020204" pitchFamily="34" charset="0"/>
              </a:rPr>
              <a:t>Das zwischen den Parteien in § … des Arbeitsvertrages vom … vereinbarte nachvertragliche Wettbewerbsverbot wird einvernehmlich mit sofortiger Wirkung aufgehoben. Eine Verpflichtung zur Zahlung einer Karenzentschädigung besteht nicht mehr.</a:t>
            </a:r>
          </a:p>
          <a:p>
            <a:pPr marL="171450" indent="-171450">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400" dirty="0">
                <a:solidFill>
                  <a:srgbClr val="000000"/>
                </a:solidFill>
                <a:latin typeface="Arial" panose="020B0604020202020204" pitchFamily="34" charset="0"/>
                <a:cs typeface="Arial" panose="020B0604020202020204" pitchFamily="34" charset="0"/>
              </a:rPr>
              <a:t>Mit Erfüllung dieser Vereinbarung sind die Ansprüche der Parteien aus dem Arbeitsverhältnis und seiner Beendigung, gleich aus welchem Rechtsgrund, bekannt oder unbekannt erledigt.</a:t>
            </a:r>
          </a:p>
          <a:p>
            <a:pPr marL="171450" indent="-171450">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400" dirty="0">
                <a:solidFill>
                  <a:srgbClr val="000000"/>
                </a:solidFill>
                <a:latin typeface="Arial" panose="020B0604020202020204" pitchFamily="34" charset="0"/>
                <a:cs typeface="Arial" panose="020B0604020202020204" pitchFamily="34" charset="0"/>
              </a:rPr>
              <a:t>Dem Mitarbeiter ist bekannt, dass verbindliche Auskünfte über die steuer- und sozialrechtlichen Konsequenzen dieser Aufhebungsvereinbarung nur das zuständige Finanzamt bzw. die Agentur für Arbeit erteilen kann.</a:t>
            </a:r>
          </a:p>
          <a:p>
            <a:pPr marL="171450" indent="-171450">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400" dirty="0">
                <a:solidFill>
                  <a:srgbClr val="000000"/>
                </a:solidFill>
                <a:latin typeface="Arial" panose="020B0604020202020204" pitchFamily="34" charset="0"/>
                <a:cs typeface="Arial" panose="020B0604020202020204" pitchFamily="34" charset="0"/>
              </a:rPr>
              <a:t>Sollte eine Bestimmung dieses Vertrages unwirksam sein, wird die Wirksamkeit der übrigen Bestimmungen davon nicht berührt.</a:t>
            </a: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a:p>
            <a:endParaRPr lang="de-DE"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400553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DA69C1C-FF1E-4FD4-81C2-008C82B52105}"/>
              </a:ext>
            </a:extLst>
          </p:cNvPr>
          <p:cNvSpPr txBox="1"/>
          <p:nvPr/>
        </p:nvSpPr>
        <p:spPr>
          <a:xfrm>
            <a:off x="2254313" y="398352"/>
            <a:ext cx="8655113" cy="5447645"/>
          </a:xfrm>
          <a:prstGeom prst="rect">
            <a:avLst/>
          </a:prstGeom>
          <a:noFill/>
        </p:spPr>
        <p:txBody>
          <a:bodyPr wrap="square" rtlCol="0">
            <a:spAutoFit/>
          </a:bodyPr>
          <a:lstStyle/>
          <a:p>
            <a:r>
              <a:rPr lang="de-DE" dirty="0"/>
              <a:t>Checkliste (beispielhafte Merkpunkte)</a:t>
            </a:r>
          </a:p>
          <a:p>
            <a:endParaRPr lang="de-DE" dirty="0"/>
          </a:p>
          <a:p>
            <a:pPr>
              <a:buFont typeface="Arial" panose="020B0604020202020204" pitchFamily="34" charset="0"/>
              <a:buChar char="•"/>
            </a:pPr>
            <a:r>
              <a:rPr lang="de-DE" sz="1400" dirty="0"/>
              <a:t> Beendigungszeitpunkt (Gleitende Ausscheidensregelung?)</a:t>
            </a:r>
          </a:p>
          <a:p>
            <a:pPr>
              <a:buFont typeface="Arial" panose="020B0604020202020204" pitchFamily="34" charset="0"/>
              <a:buChar char="•"/>
            </a:pPr>
            <a:r>
              <a:rPr lang="de-DE" sz="1400" dirty="0"/>
              <a:t> Abfindung</a:t>
            </a:r>
          </a:p>
          <a:p>
            <a:pPr>
              <a:buFont typeface="Arial" panose="020B0604020202020204" pitchFamily="34" charset="0"/>
              <a:buChar char="•"/>
            </a:pPr>
            <a:r>
              <a:rPr lang="de-DE" sz="1400" dirty="0"/>
              <a:t> Vergütungsfortzahlung (Welche Vergütung in welcher Höhe soll wann gezahlt und fällig werden?)</a:t>
            </a:r>
          </a:p>
          <a:p>
            <a:pPr>
              <a:buFont typeface="Arial" panose="020B0604020202020204" pitchFamily="34" charset="0"/>
              <a:buChar char="•"/>
            </a:pPr>
            <a:r>
              <a:rPr lang="de-DE" sz="1400" dirty="0"/>
              <a:t> Gewinnbeteiligung, Tantieme, Gratifikation</a:t>
            </a:r>
          </a:p>
          <a:p>
            <a:pPr>
              <a:buFont typeface="Arial" panose="020B0604020202020204" pitchFamily="34" charset="0"/>
              <a:buChar char="•"/>
            </a:pPr>
            <a:r>
              <a:rPr lang="de-DE" sz="1400" dirty="0"/>
              <a:t> Auszahlung von Provisionen</a:t>
            </a:r>
          </a:p>
          <a:p>
            <a:pPr>
              <a:buFont typeface="Arial" panose="020B0604020202020204" pitchFamily="34" charset="0"/>
              <a:buChar char="•"/>
            </a:pPr>
            <a:r>
              <a:rPr lang="de-DE" sz="1400" dirty="0"/>
              <a:t> Art der Freistellung (so: widerruflich oder unwiderruflich)</a:t>
            </a:r>
          </a:p>
          <a:p>
            <a:pPr>
              <a:buFont typeface="Arial" panose="020B0604020202020204" pitchFamily="34" charset="0"/>
              <a:buChar char="•"/>
            </a:pPr>
            <a:r>
              <a:rPr lang="de-DE" sz="1400" dirty="0"/>
              <a:t> Urlaub</a:t>
            </a:r>
          </a:p>
          <a:p>
            <a:pPr>
              <a:buFont typeface="Arial" panose="020B0604020202020204" pitchFamily="34" charset="0"/>
              <a:buChar char="•"/>
            </a:pPr>
            <a:r>
              <a:rPr lang="de-DE" sz="1400" dirty="0"/>
              <a:t> Anrechnung von anderweitigem Verdienst</a:t>
            </a:r>
          </a:p>
          <a:p>
            <a:pPr>
              <a:buFont typeface="Arial" panose="020B0604020202020204" pitchFamily="34" charset="0"/>
              <a:buChar char="•"/>
            </a:pPr>
            <a:r>
              <a:rPr lang="de-DE" sz="1400" dirty="0"/>
              <a:t> nachvertragliche Wettbewerbsverbote</a:t>
            </a:r>
          </a:p>
          <a:p>
            <a:pPr>
              <a:buFont typeface="Arial" panose="020B0604020202020204" pitchFamily="34" charset="0"/>
              <a:buChar char="•"/>
            </a:pPr>
            <a:r>
              <a:rPr lang="de-DE" sz="1400" dirty="0"/>
              <a:t> Betriebsgeheimnisse</a:t>
            </a:r>
          </a:p>
          <a:p>
            <a:pPr>
              <a:buFont typeface="Arial" panose="020B0604020202020204" pitchFamily="34" charset="0"/>
              <a:buChar char="•"/>
            </a:pPr>
            <a:r>
              <a:rPr lang="de-DE" sz="1400" dirty="0"/>
              <a:t> Diensterfindungen/Urheberrechte</a:t>
            </a:r>
          </a:p>
          <a:p>
            <a:pPr>
              <a:buFont typeface="Arial" panose="020B0604020202020204" pitchFamily="34" charset="0"/>
              <a:buChar char="•"/>
            </a:pPr>
            <a:r>
              <a:rPr lang="de-DE" sz="1400" dirty="0"/>
              <a:t> Darlehen</a:t>
            </a:r>
          </a:p>
          <a:p>
            <a:pPr>
              <a:buFont typeface="Arial" panose="020B0604020202020204" pitchFamily="34" charset="0"/>
              <a:buChar char="•"/>
            </a:pPr>
            <a:r>
              <a:rPr lang="de-DE" sz="1400" dirty="0"/>
              <a:t> Firmenunterlagen und sonstiges Eigentum des Arbeitgebers (Rückgabe wann und wo?)</a:t>
            </a:r>
          </a:p>
          <a:p>
            <a:pPr>
              <a:buFont typeface="Arial" panose="020B0604020202020204" pitchFamily="34" charset="0"/>
              <a:buChar char="•"/>
            </a:pPr>
            <a:r>
              <a:rPr lang="de-DE" sz="1400" dirty="0"/>
              <a:t> Rückgabeverpflichtung eines Dienstwagens (Wann genau, wo, in welchem Zustand, mit welchen Unterlagen?)</a:t>
            </a:r>
          </a:p>
          <a:p>
            <a:pPr>
              <a:buFont typeface="Arial" panose="020B0604020202020204" pitchFamily="34" charset="0"/>
              <a:buChar char="•"/>
            </a:pPr>
            <a:r>
              <a:rPr lang="de-DE" sz="1400" dirty="0"/>
              <a:t> betriebliche Altersversorgung (Rentenauskunft? Unverfallbarkeit?)</a:t>
            </a:r>
          </a:p>
          <a:p>
            <a:pPr>
              <a:buFont typeface="Arial" panose="020B0604020202020204" pitchFamily="34" charset="0"/>
              <a:buChar char="•"/>
            </a:pPr>
            <a:r>
              <a:rPr lang="de-DE" sz="1400" dirty="0"/>
              <a:t> Zeugnis</a:t>
            </a:r>
          </a:p>
          <a:p>
            <a:pPr>
              <a:buFont typeface="Arial" panose="020B0604020202020204" pitchFamily="34" charset="0"/>
              <a:buChar char="•"/>
            </a:pPr>
            <a:r>
              <a:rPr lang="de-DE" sz="1400" dirty="0"/>
              <a:t> Arbeitsbescheinigung</a:t>
            </a:r>
          </a:p>
          <a:p>
            <a:pPr>
              <a:buFont typeface="Arial" panose="020B0604020202020204" pitchFamily="34" charset="0"/>
              <a:buChar char="•"/>
            </a:pPr>
            <a:r>
              <a:rPr lang="de-DE" sz="1400" dirty="0"/>
              <a:t> evtl. sozialversicherungsrechtliche Hinweise (Beispielsweise Meldung bei der Agentur für Arbeit)</a:t>
            </a:r>
          </a:p>
          <a:p>
            <a:pPr>
              <a:buFont typeface="Arial" panose="020B0604020202020204" pitchFamily="34" charset="0"/>
              <a:buChar char="•"/>
            </a:pPr>
            <a:r>
              <a:rPr lang="de-DE" sz="1400" dirty="0"/>
              <a:t> Zurückbehaltungsrecht, Erledigungsklausel (unerlaubte Handlungen? Mindestlohn) und Aufrechnungsverbote</a:t>
            </a:r>
          </a:p>
          <a:p>
            <a:pPr>
              <a:buFont typeface="Arial" panose="020B0604020202020204" pitchFamily="34" charset="0"/>
              <a:buChar char="•"/>
            </a:pPr>
            <a:r>
              <a:rPr lang="de-DE" sz="1400" dirty="0"/>
              <a:t> Kosten des Vergleiches</a:t>
            </a:r>
          </a:p>
          <a:p>
            <a:pPr>
              <a:buFont typeface="Arial" panose="020B0604020202020204" pitchFamily="34" charset="0"/>
              <a:buChar char="•"/>
            </a:pPr>
            <a:r>
              <a:rPr lang="de-DE" sz="1400" dirty="0"/>
              <a:t> Salvatorische Klausel</a:t>
            </a:r>
          </a:p>
          <a:p>
            <a:endParaRPr lang="de-DE" dirty="0"/>
          </a:p>
        </p:txBody>
      </p:sp>
    </p:spTree>
    <p:extLst>
      <p:ext uri="{BB962C8B-B14F-4D97-AF65-F5344CB8AC3E}">
        <p14:creationId xmlns:p14="http://schemas.microsoft.com/office/powerpoint/2010/main" val="1096354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CA893741-820B-4012-98DB-E577C91CDFCB}"/>
              </a:ext>
            </a:extLst>
          </p:cNvPr>
          <p:cNvSpPr>
            <a:spLocks noGrp="1"/>
          </p:cNvSpPr>
          <p:nvPr>
            <p:ph type="body" idx="1"/>
          </p:nvPr>
        </p:nvSpPr>
        <p:spPr>
          <a:xfrm>
            <a:off x="2382806" y="1113006"/>
            <a:ext cx="8930748" cy="4804862"/>
          </a:xfrm>
        </p:spPr>
        <p:txBody>
          <a:bodyPr/>
          <a:lstStyle/>
          <a:p>
            <a:pPr algn="l"/>
            <a:r>
              <a:rPr lang="de-DE" sz="1800" dirty="0">
                <a:solidFill>
                  <a:srgbClr val="000000"/>
                </a:solidFill>
                <a:latin typeface="Arial" panose="020B0604020202020204" pitchFamily="34" charset="0"/>
                <a:cs typeface="Arial" panose="020B0604020202020204" pitchFamily="34" charset="0"/>
              </a:rPr>
              <a:t>Arbeitsrechtliche Überlegungen:</a:t>
            </a:r>
          </a:p>
          <a:p>
            <a:pPr algn="l"/>
            <a:endParaRPr lang="de-DE" sz="1800" dirty="0">
              <a:solidFill>
                <a:srgbClr val="000000"/>
              </a:solidFill>
              <a:latin typeface="Arial" panose="020B0604020202020204" pitchFamily="34" charset="0"/>
              <a:cs typeface="Arial" panose="020B0604020202020204" pitchFamily="34" charset="0"/>
            </a:endParaRPr>
          </a:p>
          <a:p>
            <a:pPr marL="285750" indent="-285750" algn="l">
              <a:buSzPct val="140000"/>
              <a:buFont typeface="Arial" panose="020B0604020202020204" pitchFamily="34" charset="0"/>
              <a:buChar char="•"/>
            </a:pPr>
            <a:r>
              <a:rPr lang="de-DE" sz="1800" dirty="0">
                <a:solidFill>
                  <a:srgbClr val="000000"/>
                </a:solidFill>
                <a:latin typeface="Arial" panose="020B0604020202020204" pitchFamily="34" charset="0"/>
                <a:cs typeface="Arial" panose="020B0604020202020204" pitchFamily="34" charset="0"/>
              </a:rPr>
              <a:t>Aufgrund der Vertragsfreiheit jederzeit einvernehmlich mit Wirkung für die Zukunft möglich</a:t>
            </a:r>
          </a:p>
          <a:p>
            <a:pPr marL="342900" indent="-342900" algn="l">
              <a:buFont typeface="Arial" panose="020B0604020202020204" pitchFamily="34" charset="0"/>
              <a:buChar char="•"/>
            </a:pPr>
            <a:r>
              <a:rPr lang="de-DE" sz="1800" dirty="0">
                <a:latin typeface="Arial" panose="020B0604020202020204" pitchFamily="34" charset="0"/>
                <a:cs typeface="Arial" panose="020B0604020202020204" pitchFamily="34" charset="0"/>
              </a:rPr>
              <a:t>Ist schuldrechtlicher Vertrag (wichtig bspw. bei Minderjährigen etc.)</a:t>
            </a:r>
          </a:p>
          <a:p>
            <a:pPr marL="342900" indent="-342900" algn="l">
              <a:buFont typeface="Arial" panose="020B0604020202020204" pitchFamily="34" charset="0"/>
              <a:buChar char="•"/>
            </a:pPr>
            <a:r>
              <a:rPr lang="de-DE" sz="1800" dirty="0">
                <a:solidFill>
                  <a:srgbClr val="000000"/>
                </a:solidFill>
                <a:latin typeface="Arial" panose="020B0604020202020204" pitchFamily="34" charset="0"/>
                <a:cs typeface="Arial" panose="020B0604020202020204" pitchFamily="34" charset="0"/>
              </a:rPr>
              <a:t>Unterliegt der AGB-Kontrolle (außer wenn Arbeitnehmer Einfluss nehmen konnte)</a:t>
            </a:r>
          </a:p>
          <a:p>
            <a:pPr marL="342900" indent="-342900" algn="l">
              <a:buFont typeface="Arial" panose="020B0604020202020204" pitchFamily="34" charset="0"/>
              <a:buChar char="•"/>
            </a:pPr>
            <a:r>
              <a:rPr lang="de-DE" sz="1800" dirty="0">
                <a:latin typeface="Arial" panose="020B0604020202020204" pitchFamily="34" charset="0"/>
                <a:cs typeface="Arial" panose="020B0604020202020204" pitchFamily="34" charset="0"/>
              </a:rPr>
              <a:t>Kein Anspruch auf Abschluss</a:t>
            </a:r>
            <a:endParaRPr lang="de-DE" sz="1800" dirty="0">
              <a:solidFill>
                <a:srgbClr val="000000"/>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de-DE" sz="1800" dirty="0">
                <a:solidFill>
                  <a:srgbClr val="000000"/>
                </a:solidFill>
                <a:latin typeface="Arial" panose="020B0604020202020204" pitchFamily="34" charset="0"/>
                <a:cs typeface="Arial" panose="020B0604020202020204" pitchFamily="34" charset="0"/>
              </a:rPr>
              <a:t>Schriftformerfordernis - mündliche Form, elektronische Form oder Textform nicht möglich</a:t>
            </a:r>
          </a:p>
          <a:p>
            <a:pPr marL="285750" indent="-285750" algn="l">
              <a:buFont typeface="Arial" panose="020B0604020202020204" pitchFamily="34" charset="0"/>
              <a:buChar char="•"/>
            </a:pPr>
            <a:r>
              <a:rPr lang="de-DE" sz="1800" dirty="0">
                <a:solidFill>
                  <a:srgbClr val="000000"/>
                </a:solidFill>
                <a:latin typeface="Arial" panose="020B0604020202020204" pitchFamily="34" charset="0"/>
                <a:cs typeface="Arial" panose="020B0604020202020204" pitchFamily="34" charset="0"/>
              </a:rPr>
              <a:t>Keine Mitwirkung des Betriebsrates</a:t>
            </a:r>
          </a:p>
          <a:p>
            <a:pPr marL="285750" indent="-285750" algn="l">
              <a:buFont typeface="Arial" panose="020B0604020202020204" pitchFamily="34" charset="0"/>
              <a:buChar char="•"/>
            </a:pPr>
            <a:r>
              <a:rPr lang="de-DE" sz="1800" dirty="0">
                <a:solidFill>
                  <a:srgbClr val="000000"/>
                </a:solidFill>
                <a:latin typeface="Arial" panose="020B0604020202020204" pitchFamily="34" charset="0"/>
                <a:cs typeface="Arial" panose="020B0604020202020204" pitchFamily="34" charset="0"/>
              </a:rPr>
              <a:t>Keine Anhörung der Schwerbehindertenvertretung</a:t>
            </a:r>
          </a:p>
          <a:p>
            <a:pPr marL="285750" indent="-285750" algn="l">
              <a:buFont typeface="Arial" panose="020B0604020202020204" pitchFamily="34" charset="0"/>
              <a:buChar char="•"/>
            </a:pPr>
            <a:r>
              <a:rPr lang="de-DE" sz="1800" dirty="0">
                <a:solidFill>
                  <a:srgbClr val="000000"/>
                </a:solidFill>
                <a:latin typeface="Arial" panose="020B0604020202020204" pitchFamily="34" charset="0"/>
                <a:cs typeface="Arial" panose="020B0604020202020204" pitchFamily="34" charset="0"/>
              </a:rPr>
              <a:t>Keine behördliche Zustimmung erforderlich</a:t>
            </a:r>
          </a:p>
          <a:p>
            <a:pPr marL="285750" indent="-285750" algn="l">
              <a:buFont typeface="Arial" panose="020B0604020202020204" pitchFamily="34" charset="0"/>
              <a:buChar char="•"/>
            </a:pPr>
            <a:endParaRPr lang="de-DE" dirty="0"/>
          </a:p>
        </p:txBody>
      </p:sp>
    </p:spTree>
    <p:extLst>
      <p:ext uri="{BB962C8B-B14F-4D97-AF65-F5344CB8AC3E}">
        <p14:creationId xmlns:p14="http://schemas.microsoft.com/office/powerpoint/2010/main" val="1244234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42481A4C-3C47-4274-8CEB-7F9FD6ADED36}"/>
              </a:ext>
            </a:extLst>
          </p:cNvPr>
          <p:cNvSpPr txBox="1"/>
          <p:nvPr/>
        </p:nvSpPr>
        <p:spPr>
          <a:xfrm>
            <a:off x="2290855" y="1093920"/>
            <a:ext cx="8944824" cy="4247317"/>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Achtung: Besonderheiten bei Personengruppen oder Fallgestaltungen</a:t>
            </a:r>
          </a:p>
          <a:p>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cs typeface="Arial" panose="020B0604020202020204" pitchFamily="34" charset="0"/>
              </a:rPr>
              <a:t>Minderjährige Arbeitnehmer</a:t>
            </a:r>
          </a:p>
          <a:p>
            <a:pPr marL="285750" indent="-285750">
              <a:buClr>
                <a:schemeClr val="accent1">
                  <a:lumMod val="75000"/>
                </a:schemeClr>
              </a:buClr>
              <a:buFont typeface="Arial" panose="020B0604020202020204" pitchFamily="34" charset="0"/>
              <a:buChar char="•"/>
            </a:pPr>
            <a:endParaRPr lang="de-DE" sz="1800" dirty="0">
              <a:solidFill>
                <a:srgbClr val="000000"/>
              </a:solidFill>
              <a:latin typeface="Arial" panose="020B0604020202020204" pitchFamily="34" charset="0"/>
              <a:cs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cs typeface="Arial" panose="020B0604020202020204" pitchFamily="34" charset="0"/>
              </a:rPr>
              <a:t>ausländische Arbeitnehmer-Hinzuziehung eines Dolmetschers (Sprachrisiko)</a:t>
            </a:r>
          </a:p>
          <a:p>
            <a:pPr>
              <a:buClr>
                <a:schemeClr val="accent1">
                  <a:lumMod val="75000"/>
                </a:schemeClr>
              </a:buClr>
              <a:buSzPct val="140000"/>
            </a:pPr>
            <a:endParaRPr lang="de-DE" sz="1800" dirty="0">
              <a:solidFill>
                <a:srgbClr val="000000"/>
              </a:solidFill>
              <a:latin typeface="Arial" panose="020B0604020202020204" pitchFamily="34" charset="0"/>
              <a:cs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cs typeface="Arial" panose="020B0604020202020204" pitchFamily="34" charset="0"/>
              </a:rPr>
              <a:t>sozialversicherungsrechtliche Aspekte (Sperrzeit, siehe nachfolgend)</a:t>
            </a:r>
          </a:p>
          <a:p>
            <a:pPr>
              <a:buClr>
                <a:schemeClr val="accent1">
                  <a:lumMod val="75000"/>
                </a:schemeClr>
              </a:buClr>
              <a:buSzPct val="140000"/>
            </a:pPr>
            <a:endParaRPr lang="de-DE" dirty="0">
              <a:solidFill>
                <a:srgbClr val="000000"/>
              </a:solidFill>
              <a:latin typeface="Arial" panose="020B0604020202020204" pitchFamily="34" charset="0"/>
              <a:cs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cs typeface="Arial" panose="020B0604020202020204" pitchFamily="34" charset="0"/>
              </a:rPr>
              <a:t>Aufhebungsvertrag kann nicht unter Bedingung gestellt werden</a:t>
            </a:r>
          </a:p>
          <a:p>
            <a:pPr marL="285750" indent="-285750">
              <a:buClr>
                <a:schemeClr val="accent1">
                  <a:lumMod val="75000"/>
                </a:schemeClr>
              </a:buClr>
              <a:buSzPct val="140000"/>
              <a:buFont typeface="Arial" panose="020B0604020202020204" pitchFamily="34" charset="0"/>
              <a:buChar char="•"/>
            </a:pPr>
            <a:endParaRPr lang="de-DE" sz="1800" dirty="0">
              <a:solidFill>
                <a:srgbClr val="000000"/>
              </a:solidFill>
              <a:latin typeface="Arial" panose="020B0604020202020204" pitchFamily="34" charset="0"/>
              <a:cs typeface="Arial" panose="020B0604020202020204" pitchFamily="34" charset="0"/>
            </a:endParaRPr>
          </a:p>
          <a:p>
            <a:pPr>
              <a:buClr>
                <a:schemeClr val="accent1">
                  <a:lumMod val="75000"/>
                </a:schemeClr>
              </a:buClr>
              <a:buSzPct val="140000"/>
            </a:pPr>
            <a:r>
              <a:rPr lang="de-DE" sz="1800" dirty="0">
                <a:solidFill>
                  <a:srgbClr val="000000"/>
                </a:solidFill>
                <a:latin typeface="Arial" panose="020B0604020202020204" pitchFamily="34" charset="0"/>
                <a:cs typeface="Arial" panose="020B0604020202020204" pitchFamily="34" charset="0"/>
              </a:rPr>
              <a:t>	Zweck: es soll nicht der Kündigungsschutz umgangen werden</a:t>
            </a:r>
          </a:p>
          <a:p>
            <a:pPr>
              <a:buClr>
                <a:schemeClr val="accent1">
                  <a:lumMod val="75000"/>
                </a:schemeClr>
              </a:buClr>
              <a:buSzPct val="140000"/>
            </a:pPr>
            <a:endParaRPr lang="de-DE" dirty="0">
              <a:solidFill>
                <a:srgbClr val="000000"/>
              </a:solidFill>
              <a:latin typeface="Arial" panose="020B0604020202020204" pitchFamily="34" charset="0"/>
              <a:cs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dirty="0">
                <a:solidFill>
                  <a:srgbClr val="000000"/>
                </a:solidFill>
                <a:latin typeface="Arial" panose="020B0604020202020204" pitchFamily="34" charset="0"/>
                <a:cs typeface="Arial" panose="020B0604020202020204" pitchFamily="34" charset="0"/>
              </a:rPr>
              <a:t>Aufhebungsverträge, wenn vom Arbeitgeber veranlasst, zählen im Rahmen einer Massenentlassung dazu</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1290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2750F319-C7ED-4D6A-971C-D8A6412BA8DF}"/>
              </a:ext>
            </a:extLst>
          </p:cNvPr>
          <p:cNvSpPr txBox="1"/>
          <p:nvPr/>
        </p:nvSpPr>
        <p:spPr>
          <a:xfrm>
            <a:off x="2239631" y="725093"/>
            <a:ext cx="8682274" cy="5078313"/>
          </a:xfrm>
          <a:prstGeom prst="rect">
            <a:avLst/>
          </a:prstGeom>
          <a:noFill/>
        </p:spPr>
        <p:txBody>
          <a:bodyPr wrap="square" rtlCol="0">
            <a:spAutoFit/>
          </a:bodyPr>
          <a:lstStyle/>
          <a:p>
            <a:r>
              <a:rPr lang="de-DE" sz="1800" dirty="0">
                <a:solidFill>
                  <a:srgbClr val="000000"/>
                </a:solidFill>
                <a:latin typeface="Arial" panose="020B0604020202020204" pitchFamily="34" charset="0"/>
              </a:rPr>
              <a:t>Aufhebungsvertrag im Unterschied zur nachträglichen Befristung</a:t>
            </a:r>
          </a:p>
          <a:p>
            <a:endParaRPr lang="de-DE" sz="1800"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Der Aufhebungsvertrag ist zu unterscheiden von einer nachträglichen Befristung</a:t>
            </a:r>
          </a:p>
          <a:p>
            <a:endParaRPr lang="de-DE"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Auch die nachträgliche Befristung eines Arbeitsverhältnisses ist möglich, unterliegt aber besonderen Anforderungen (denkbar: Befristungen mit Rentnern)</a:t>
            </a:r>
          </a:p>
          <a:p>
            <a:endParaRPr lang="de-DE" sz="1800" dirty="0">
              <a:solidFill>
                <a:srgbClr val="000000"/>
              </a:solidFill>
              <a:latin typeface="Arial" panose="020B0604020202020204" pitchFamily="34" charset="0"/>
            </a:endParaRPr>
          </a:p>
          <a:p>
            <a:r>
              <a:rPr lang="de-DE" dirty="0">
                <a:solidFill>
                  <a:srgbClr val="000000"/>
                </a:solidFill>
                <a:latin typeface="Arial" panose="020B0604020202020204" pitchFamily="34" charset="0"/>
              </a:rPr>
              <a:t>Z</a:t>
            </a:r>
            <a:r>
              <a:rPr lang="de-DE" sz="1800" dirty="0">
                <a:solidFill>
                  <a:srgbClr val="000000"/>
                </a:solidFill>
                <a:latin typeface="Arial" panose="020B0604020202020204" pitchFamily="34" charset="0"/>
              </a:rPr>
              <a:t>war ist der Aufhebungsvertrag nach dem Grundsatz der Vertragsfreiheit generell zulässig und unterliegt nicht den Voraussetzungen einer Befristung, aber:</a:t>
            </a:r>
          </a:p>
          <a:p>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Unterscheidung anhand der jeweiligen Kündigungsfrist im Vergleich zum Auslaufzeitraum</a:t>
            </a:r>
          </a:p>
          <a:p>
            <a:pPr marL="285750" indent="-285750">
              <a:buClr>
                <a:schemeClr val="accent1">
                  <a:lumMod val="75000"/>
                </a:schemeClr>
              </a:buClr>
              <a:buSzPct val="140000"/>
              <a:buFont typeface="Arial" panose="020B0604020202020204" pitchFamily="34" charset="0"/>
              <a:buChar char="•"/>
            </a:pPr>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wenn die Kündigungsfrist um ein mehrfaches überschritten wird, ist nach der Rechtsprechung von einer Befristungsabrede auszugehen</a:t>
            </a:r>
          </a:p>
          <a:p>
            <a:pPr>
              <a:buClr>
                <a:schemeClr val="accent1">
                  <a:lumMod val="75000"/>
                </a:schemeClr>
              </a:buClr>
              <a:buSzPct val="140000"/>
            </a:pPr>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auch wichtig: typische Regelungen einer Aufhebungsvereinbarung, wie Freistellung, Zeugnis, Rückgabeverpflichtungen etc.</a:t>
            </a:r>
            <a:endParaRPr lang="de-DE" dirty="0"/>
          </a:p>
        </p:txBody>
      </p:sp>
    </p:spTree>
    <p:extLst>
      <p:ext uri="{BB962C8B-B14F-4D97-AF65-F5344CB8AC3E}">
        <p14:creationId xmlns:p14="http://schemas.microsoft.com/office/powerpoint/2010/main" val="75784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C2E59004-51CE-42E0-8A6D-F5573C916D72}"/>
              </a:ext>
            </a:extLst>
          </p:cNvPr>
          <p:cNvSpPr txBox="1"/>
          <p:nvPr/>
        </p:nvSpPr>
        <p:spPr>
          <a:xfrm>
            <a:off x="2270218" y="2255616"/>
            <a:ext cx="9336896" cy="2862322"/>
          </a:xfrm>
          <a:prstGeom prst="rect">
            <a:avLst/>
          </a:prstGeom>
          <a:noFill/>
        </p:spPr>
        <p:txBody>
          <a:bodyPr wrap="square" rtlCol="0">
            <a:spAutoFit/>
          </a:bodyPr>
          <a:lstStyle/>
          <a:p>
            <a:r>
              <a:rPr lang="de-DE" sz="1800" dirty="0">
                <a:solidFill>
                  <a:srgbClr val="000000"/>
                </a:solidFill>
                <a:latin typeface="Arial" panose="020B0604020202020204" pitchFamily="34" charset="0"/>
              </a:rPr>
              <a:t>Angreifbarkeit des Aufhebungsvertrages</a:t>
            </a:r>
          </a:p>
          <a:p>
            <a:endParaRPr lang="de-DE" sz="1800"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Grundsatz: der Aufhebungsvertrag unterliegt wie jeder andere Vertrag den durch Gesetz gegebenen Möglichkeiten. Insbesondere kommt die Anfechtung wegen arglistiger Täuschung oder Drohung infrage.</a:t>
            </a:r>
          </a:p>
          <a:p>
            <a:endParaRPr lang="de-DE" sz="1800"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Arglistige Täuschung: Hier geht es darum, dass der Arbeitgeber durch bewusstes Vorspiegeln falscher oder Unterdrückung wahrer Tatsachen den Arbeitnehmer vorsätzlich zum Abschluss eines Aufhebungsvertrages veranlasst</a:t>
            </a:r>
          </a:p>
          <a:p>
            <a:endParaRPr lang="de-DE"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115171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3303875C-9BF6-4A7F-9570-C7B6F6834C7D}"/>
              </a:ext>
            </a:extLst>
          </p:cNvPr>
          <p:cNvSpPr txBox="1"/>
          <p:nvPr/>
        </p:nvSpPr>
        <p:spPr>
          <a:xfrm>
            <a:off x="2433425" y="814893"/>
            <a:ext cx="8709434" cy="4801314"/>
          </a:xfrm>
          <a:prstGeom prst="rect">
            <a:avLst/>
          </a:prstGeom>
          <a:noFill/>
        </p:spPr>
        <p:txBody>
          <a:bodyPr wrap="square" rtlCol="0">
            <a:spAutoFit/>
          </a:bodyPr>
          <a:lstStyle/>
          <a:p>
            <a:r>
              <a:rPr lang="de-DE" sz="1800" dirty="0">
                <a:solidFill>
                  <a:srgbClr val="000000"/>
                </a:solidFill>
                <a:latin typeface="Arial" panose="020B0604020202020204" pitchFamily="34" charset="0"/>
              </a:rPr>
              <a:t>Androhung einer Kündigung durch den Arbeitgeber</a:t>
            </a:r>
          </a:p>
          <a:p>
            <a:endParaRPr lang="de-DE" sz="1800"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Maßstab ist, ob der Arbeitgeber die angedrohte Kündigung ernsthaft in Erwägung </a:t>
            </a:r>
            <a:r>
              <a:rPr lang="de-DE" dirty="0">
                <a:solidFill>
                  <a:srgbClr val="000000"/>
                </a:solidFill>
                <a:latin typeface="Arial" panose="020B0604020202020204" pitchFamily="34" charset="0"/>
              </a:rPr>
              <a:t>z</a:t>
            </a:r>
            <a:r>
              <a:rPr lang="de-DE" sz="1800" dirty="0">
                <a:solidFill>
                  <a:srgbClr val="000000"/>
                </a:solidFill>
                <a:latin typeface="Arial" panose="020B0604020202020204" pitchFamily="34" charset="0"/>
              </a:rPr>
              <a:t>iehen durfte</a:t>
            </a:r>
          </a:p>
          <a:p>
            <a:endParaRPr lang="de-DE" sz="1800"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Aber: der Arbeitnehmer, der einen Aufhebungsvertrag mit unterzeichnet hat, ist im Regelfall an seine Erklärung gebunden, d.h. er muss die Voraussetzungen </a:t>
            </a:r>
            <a:r>
              <a:rPr lang="de-DE" dirty="0">
                <a:solidFill>
                  <a:srgbClr val="000000"/>
                </a:solidFill>
                <a:latin typeface="Arial" panose="020B0604020202020204" pitchFamily="34" charset="0"/>
              </a:rPr>
              <a:t>bspw. einer Anfechtung </a:t>
            </a:r>
            <a:r>
              <a:rPr lang="de-DE" sz="1800" dirty="0">
                <a:solidFill>
                  <a:srgbClr val="000000"/>
                </a:solidFill>
                <a:latin typeface="Arial" panose="020B0604020202020204" pitchFamily="34" charset="0"/>
              </a:rPr>
              <a:t>nachweisen</a:t>
            </a:r>
          </a:p>
          <a:p>
            <a:endParaRPr lang="de-DE" dirty="0">
              <a:solidFill>
                <a:srgbClr val="000000"/>
              </a:solidFill>
              <a:latin typeface="Arial" panose="020B0604020202020204" pitchFamily="34" charset="0"/>
            </a:endParaRPr>
          </a:p>
          <a:p>
            <a:r>
              <a:rPr lang="de-DE" dirty="0">
                <a:solidFill>
                  <a:srgbClr val="000000"/>
                </a:solidFill>
                <a:latin typeface="Arial" panose="020B0604020202020204" pitchFamily="34" charset="0"/>
              </a:rPr>
              <a:t>Auch hier: Einzelfallrechtsprechung, so zu</a:t>
            </a:r>
          </a:p>
          <a:p>
            <a:endParaRPr lang="de-DE"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Androhung einer Strafanzeige kann zur Anfechtung berechtigen, wenn die Verdachtsmomente völlig haltlos sind</a:t>
            </a:r>
          </a:p>
          <a:p>
            <a:pPr marL="285750" indent="-285750">
              <a:buClr>
                <a:schemeClr val="accent1">
                  <a:lumMod val="75000"/>
                </a:schemeClr>
              </a:buClr>
              <a:buSzPct val="140000"/>
              <a:buFont typeface="Arial" panose="020B0604020202020204" pitchFamily="34" charset="0"/>
              <a:buChar char="•"/>
            </a:pPr>
            <a:endParaRPr lang="de-DE"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dirty="0">
                <a:solidFill>
                  <a:srgbClr val="000000"/>
                </a:solidFill>
                <a:latin typeface="Arial" panose="020B0604020202020204" pitchFamily="34" charset="0"/>
              </a:rPr>
              <a:t>d</a:t>
            </a:r>
            <a:r>
              <a:rPr lang="de-DE" sz="1800" dirty="0">
                <a:solidFill>
                  <a:srgbClr val="000000"/>
                </a:solidFill>
                <a:latin typeface="Arial" panose="020B0604020202020204" pitchFamily="34" charset="0"/>
              </a:rPr>
              <a:t>as in Aussicht stellen einer fristlosen Kündigung bei einem auf Tatsachen beruhenden offenen sichtlichen Verdacht einer Straftat stellt keine widerrechtliche Drohung dar</a:t>
            </a:r>
            <a:endParaRPr lang="de-DE" dirty="0"/>
          </a:p>
        </p:txBody>
      </p:sp>
    </p:spTree>
    <p:extLst>
      <p:ext uri="{BB962C8B-B14F-4D97-AF65-F5344CB8AC3E}">
        <p14:creationId xmlns:p14="http://schemas.microsoft.com/office/powerpoint/2010/main" val="3123615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B589D945-072A-46B8-A5D5-661110B60912}"/>
              </a:ext>
            </a:extLst>
          </p:cNvPr>
          <p:cNvSpPr txBox="1"/>
          <p:nvPr/>
        </p:nvSpPr>
        <p:spPr>
          <a:xfrm>
            <a:off x="2603482" y="2305533"/>
            <a:ext cx="8247707" cy="2585323"/>
          </a:xfrm>
          <a:prstGeom prst="rect">
            <a:avLst/>
          </a:prstGeom>
          <a:noFill/>
        </p:spPr>
        <p:txBody>
          <a:bodyPr wrap="square" rtlCol="0">
            <a:spAutoFit/>
          </a:bodyPr>
          <a:lstStyle/>
          <a:p>
            <a:r>
              <a:rPr lang="de-DE" sz="1800" dirty="0">
                <a:solidFill>
                  <a:srgbClr val="000000"/>
                </a:solidFill>
                <a:latin typeface="Arial" panose="020B0604020202020204" pitchFamily="34" charset="0"/>
              </a:rPr>
              <a:t>Eine Belehrung über ein Widerrufsrecht ist nicht erforderlich, es besteht auch kein Widerrufsrecht des Arbeitnehmers nach Gesetz</a:t>
            </a:r>
          </a:p>
          <a:p>
            <a:endParaRPr lang="de-DE" sz="1800" dirty="0">
              <a:solidFill>
                <a:srgbClr val="000000"/>
              </a:solidFill>
              <a:latin typeface="Arial" panose="020B0604020202020204" pitchFamily="34" charset="0"/>
            </a:endParaRPr>
          </a:p>
          <a:p>
            <a:r>
              <a:rPr lang="de-DE" sz="1800" dirty="0">
                <a:solidFill>
                  <a:srgbClr val="000000"/>
                </a:solidFill>
                <a:latin typeface="Arial" panose="020B0604020202020204" pitchFamily="34" charset="0"/>
              </a:rPr>
              <a:t>Beachte jedoch eventuelle Widerrufsrechte, die sich aus Tarifverträgen ergeben können (beispielsweise regional im Einzelhandel)</a:t>
            </a:r>
          </a:p>
          <a:p>
            <a:endParaRPr lang="de-DE" dirty="0">
              <a:solidFill>
                <a:srgbClr val="000000"/>
              </a:solidFill>
              <a:latin typeface="Arial" panose="020B0604020202020204" pitchFamily="34" charset="0"/>
            </a:endParaRPr>
          </a:p>
          <a:p>
            <a:endParaRPr lang="de-DE" dirty="0">
              <a:solidFill>
                <a:srgbClr val="000000"/>
              </a:solidFill>
              <a:latin typeface="Arial" panose="020B0604020202020204" pitchFamily="34" charset="0"/>
            </a:endParaRPr>
          </a:p>
          <a:p>
            <a:endParaRPr lang="de-DE" dirty="0"/>
          </a:p>
          <a:p>
            <a:endParaRPr lang="de-DE" dirty="0"/>
          </a:p>
        </p:txBody>
      </p:sp>
    </p:spTree>
    <p:extLst>
      <p:ext uri="{BB962C8B-B14F-4D97-AF65-F5344CB8AC3E}">
        <p14:creationId xmlns:p14="http://schemas.microsoft.com/office/powerpoint/2010/main" val="961495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0A1CA-B802-469B-AADC-D525E869847E}"/>
              </a:ext>
            </a:extLst>
          </p:cNvPr>
          <p:cNvSpPr txBox="1"/>
          <p:nvPr/>
        </p:nvSpPr>
        <p:spPr>
          <a:xfrm>
            <a:off x="2365484" y="832021"/>
            <a:ext cx="8374456" cy="5078313"/>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Überrumpelungsverbot/Bedenkzeit</a:t>
            </a:r>
          </a:p>
          <a:p>
            <a:pPr>
              <a:buClr>
                <a:schemeClr val="accent1">
                  <a:lumMod val="75000"/>
                </a:schemeClr>
              </a:buClr>
              <a:buSzPct val="140000"/>
            </a:pPr>
            <a:endParaRPr lang="de-DE" dirty="0">
              <a:latin typeface="Arial" panose="020B0604020202020204" pitchFamily="34" charset="0"/>
              <a:cs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dirty="0">
                <a:latin typeface="Arial" panose="020B0604020202020204" pitchFamily="34" charset="0"/>
                <a:cs typeface="Arial" panose="020B0604020202020204" pitchFamily="34" charset="0"/>
              </a:rPr>
              <a:t>Nach der einschlägigen Rechtsprechung besteht kein Widerrufs- bzw. Anfechtungsrecht in Fällen von beispielsweise Zeitdruck oder direkter Vorlage eines Vertrages zur Unterschrift</a:t>
            </a:r>
          </a:p>
          <a:p>
            <a:pPr marL="285750" indent="-285750">
              <a:buClr>
                <a:schemeClr val="accent1">
                  <a:lumMod val="75000"/>
                </a:schemeClr>
              </a:buClr>
              <a:buSzPct val="140000"/>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dirty="0">
                <a:latin typeface="Arial" panose="020B0604020202020204" pitchFamily="34" charset="0"/>
                <a:cs typeface="Arial" panose="020B0604020202020204" pitchFamily="34" charset="0"/>
              </a:rPr>
              <a:t>allein das Fehlen einer Bedenkzeit vor Unterzeichnung der Beendigungsvereinbarung führt nicht zur Unwirksamkeit der Erklärung zum Abschluss eines Aufhebungsvertrages (so BAG zuletzt 3.6.2004)</a:t>
            </a:r>
          </a:p>
          <a:p>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Aber Achtung: das Bundesarbeitsgericht hat in der letztgenannten Entscheidung ausdrücklich erklärt, dass der allgemeinen Gefahr einer möglichen Überrumpelung allein über Informationspflichten und durch das Gebot fairen Fachhandels begegnet werden kann</a:t>
            </a:r>
          </a:p>
          <a:p>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Konsequenz: es ist zu empfehlen, dem Arbeitnehmer eine gewisse Bedenkzeit einzuräumen</a:t>
            </a:r>
          </a:p>
          <a:p>
            <a:endParaRPr lang="de-DE" dirty="0"/>
          </a:p>
        </p:txBody>
      </p:sp>
    </p:spTree>
    <p:extLst>
      <p:ext uri="{BB962C8B-B14F-4D97-AF65-F5344CB8AC3E}">
        <p14:creationId xmlns:p14="http://schemas.microsoft.com/office/powerpoint/2010/main" val="3332930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E28A9ED2-7999-4073-BD24-C76475D5F6A7}"/>
              </a:ext>
            </a:extLst>
          </p:cNvPr>
          <p:cNvSpPr txBox="1"/>
          <p:nvPr/>
        </p:nvSpPr>
        <p:spPr>
          <a:xfrm>
            <a:off x="2376534" y="776152"/>
            <a:ext cx="9395336" cy="5355312"/>
          </a:xfrm>
          <a:prstGeom prst="rect">
            <a:avLst/>
          </a:prstGeom>
          <a:noFill/>
        </p:spPr>
        <p:txBody>
          <a:bodyPr wrap="square" rtlCol="0">
            <a:spAutoFit/>
          </a:bodyPr>
          <a:lstStyle/>
          <a:p>
            <a:r>
              <a:rPr lang="de-DE" sz="1800" dirty="0">
                <a:solidFill>
                  <a:srgbClr val="000000"/>
                </a:solidFill>
                <a:latin typeface="Arial" panose="020B0604020202020204" pitchFamily="34" charset="0"/>
              </a:rPr>
              <a:t>Inhalte des Aufhebungsvertrages</a:t>
            </a:r>
          </a:p>
          <a:p>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Angabe des Beendigungszeitpunktes ist zwingend erforderlich</a:t>
            </a:r>
          </a:p>
          <a:p>
            <a:pPr marL="285750" indent="-285750">
              <a:buClr>
                <a:schemeClr val="accent1">
                  <a:lumMod val="75000"/>
                </a:schemeClr>
              </a:buClr>
              <a:buSzPct val="140000"/>
              <a:buFont typeface="Arial" panose="020B0604020202020204" pitchFamily="34" charset="0"/>
              <a:buChar char="•"/>
            </a:pPr>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Aus arbeitsrechtlicher Sicht besteht kein Anlass dazu, den Grund für das Ausscheiden zu benennen. Jedoch sind hier sozialversicherungsrechtliche Folgen zu beachten</a:t>
            </a:r>
          </a:p>
          <a:p>
            <a:pPr marL="285750" indent="-285750">
              <a:buClr>
                <a:schemeClr val="accent1">
                  <a:lumMod val="75000"/>
                </a:schemeClr>
              </a:buClr>
              <a:buSzPct val="140000"/>
              <a:buFont typeface="Arial" panose="020B0604020202020204" pitchFamily="34" charset="0"/>
              <a:buChar char="•"/>
            </a:pPr>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Auch bedarf es arbeitsrechtlich keiner Beachtung von Kündigungsfristen, hierin liegt auch der Vorteil des Aufhebungsvertrages. Aber auch hier: mögliche sozialversicherungsrechtliche Nachteile</a:t>
            </a:r>
          </a:p>
          <a:p>
            <a:pPr marL="285750" indent="-285750">
              <a:buClr>
                <a:schemeClr val="accent1">
                  <a:lumMod val="75000"/>
                </a:schemeClr>
              </a:buClr>
              <a:buSzPct val="140000"/>
              <a:buFont typeface="Arial" panose="020B0604020202020204" pitchFamily="34" charset="0"/>
              <a:buChar char="•"/>
            </a:pPr>
            <a:endParaRPr lang="de-DE"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dirty="0">
                <a:solidFill>
                  <a:srgbClr val="000000"/>
                </a:solidFill>
                <a:latin typeface="Arial" panose="020B0604020202020204" pitchFamily="34" charset="0"/>
              </a:rPr>
              <a:t>Der Aufhebungsvertrag kann das Arbeitsverhältnis auch rückwirkend zu einem Zeitpunkt auflösen, ab dem keine Arbeitsleistung mehr erbracht worden ist (Sachverhalt: Mitarbeiter hatte keine Tätigkeiten mehr erbracht und kein Geld erhalten) </a:t>
            </a:r>
          </a:p>
          <a:p>
            <a:pPr>
              <a:buClr>
                <a:schemeClr val="accent1">
                  <a:lumMod val="75000"/>
                </a:schemeClr>
              </a:buClr>
              <a:buSzPct val="140000"/>
            </a:pPr>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sz="1800" dirty="0">
                <a:solidFill>
                  <a:srgbClr val="000000"/>
                </a:solidFill>
                <a:latin typeface="Arial" panose="020B0604020202020204" pitchFamily="34" charset="0"/>
              </a:rPr>
              <a:t>Achtung: die Angabe falscher Inhalte in Zusammenhang auch mit dem Bezug von Arbeitslosengeld kann einen Betrug (gegenüber der Arbeitsverwaltung) darstellen</a:t>
            </a:r>
          </a:p>
          <a:p>
            <a:pPr>
              <a:buClr>
                <a:schemeClr val="accent1">
                  <a:lumMod val="75000"/>
                </a:schemeClr>
              </a:buClr>
              <a:buSzPct val="140000"/>
            </a:pPr>
            <a:endParaRPr lang="de-DE" sz="1800" dirty="0">
              <a:solidFill>
                <a:srgbClr val="000000"/>
              </a:solidFill>
              <a:latin typeface="Arial" panose="020B0604020202020204" pitchFamily="34" charset="0"/>
            </a:endParaRPr>
          </a:p>
          <a:p>
            <a:pPr marL="285750" indent="-285750">
              <a:buClr>
                <a:schemeClr val="accent1">
                  <a:lumMod val="75000"/>
                </a:schemeClr>
              </a:buClr>
              <a:buSzPct val="140000"/>
              <a:buFont typeface="Arial" panose="020B0604020202020204" pitchFamily="34" charset="0"/>
              <a:buChar char="•"/>
            </a:pPr>
            <a:r>
              <a:rPr lang="de-DE" dirty="0">
                <a:solidFill>
                  <a:srgbClr val="000000"/>
                </a:solidFill>
                <a:latin typeface="Arial" panose="020B0604020202020204" pitchFamily="34" charset="0"/>
              </a:rPr>
              <a:t>Bedenke: es ist noch die Arbeitsbescheinigung auszufüllen</a:t>
            </a:r>
            <a:endParaRPr lang="de-DE" dirty="0"/>
          </a:p>
        </p:txBody>
      </p:sp>
    </p:spTree>
    <p:extLst>
      <p:ext uri="{BB962C8B-B14F-4D97-AF65-F5344CB8AC3E}">
        <p14:creationId xmlns:p14="http://schemas.microsoft.com/office/powerpoint/2010/main" val="19695732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Rotviolet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0</TotalTime>
  <Words>1414</Words>
  <Application>Microsoft Office PowerPoint</Application>
  <PresentationFormat>Breitbild</PresentationFormat>
  <Paragraphs>182</Paragraphs>
  <Slides>16</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16</vt:i4>
      </vt:variant>
    </vt:vector>
  </HeadingPairs>
  <TitlesOfParts>
    <vt:vector size="19" baseType="lpstr">
      <vt:lpstr>Arial</vt:lpstr>
      <vt:lpstr>Corbel</vt:lpstr>
      <vt:lpstr>Parallax</vt:lpstr>
      <vt:lpstr>Der Aufhebungsvertrag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Weigel - Unternehmerverband</dc:creator>
  <cp:lastModifiedBy>Helmut Kassing</cp:lastModifiedBy>
  <cp:revision>56</cp:revision>
  <cp:lastPrinted>2020-10-15T06:43:23Z</cp:lastPrinted>
  <dcterms:created xsi:type="dcterms:W3CDTF">2020-09-14T08:07:02Z</dcterms:created>
  <dcterms:modified xsi:type="dcterms:W3CDTF">2020-10-15T07:01:12Z</dcterms:modified>
</cp:coreProperties>
</file>